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slides/slide13.xml" ContentType="application/vnd.openxmlformats-officedocument.presentationml.slide+xml"/>
  <Override PartName="/ppt/slideLayouts/slideLayout4.xml" ContentType="application/vnd.openxmlformats-officedocument.presentationml.slideLayout+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ppt/slides/slide2.xml" ContentType="application/vnd.openxmlformats-officedocument.presentationml.slide+xml"/>
  <Override PartName="/ppt/slides/slide9.xml" ContentType="application/vnd.openxmlformats-officedocument.presentationml.slide+xml"/>
  <Override PartName="/ppt/changesInfos/changesInfo1.xml" ContentType="application/vnd.ms-powerpoint.changesinfo+xml"/>
  <Override PartName="/ppt/slideLayouts/slideLayout8.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2.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s/slide11.xml" ContentType="application/vnd.openxmlformats-officedocument.presentationml.slide+xml"/>
  <Override PartName="/ppt/slideLayouts/slideLayout6.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 id="260" r:id="rId7"/>
    <p:sldId id="265" r:id="rId8"/>
    <p:sldId id="261" r:id="rId9"/>
    <p:sldId id="270" r:id="rId10"/>
    <p:sldId id="277" r:id="rId11"/>
    <p:sldId id="276" r:id="rId12"/>
    <p:sldId id="275" r:id="rId13"/>
    <p:sldId id="274" r:id="rId14"/>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65867C-B4D1-4B5C-B64E-E8D437DA5C69}" v="66" dt="2026-06-03T19:46:53.9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6"/>
    <p:restoredTop sz="94676"/>
  </p:normalViewPr>
  <p:slideViewPr>
    <p:cSldViewPr snapToGrid="0">
      <p:cViewPr varScale="1">
        <p:scale>
          <a:sx n="122" d="100"/>
          <a:sy n="122" d="100"/>
        </p:scale>
        <p:origin x="125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Blurton" userId="a4ba2eb0-a2f5-45ff-962c-89bbb9f21ca3" providerId="ADAL" clId="{6372A68A-706D-4C01-9629-D4D4B380D5E6}"/>
    <pc:docChg chg="undo redo custSel addSld delSld modSld">
      <pc:chgData name="Matthew Blurton" userId="a4ba2eb0-a2f5-45ff-962c-89bbb9f21ca3" providerId="ADAL" clId="{6372A68A-706D-4C01-9629-D4D4B380D5E6}" dt="2026-06-03T19:49:09.572" v="608" actId="403"/>
      <pc:docMkLst>
        <pc:docMk/>
      </pc:docMkLst>
      <pc:sldChg chg="modSp add del mod">
        <pc:chgData name="Matthew Blurton" userId="a4ba2eb0-a2f5-45ff-962c-89bbb9f21ca3" providerId="ADAL" clId="{6372A68A-706D-4C01-9629-D4D4B380D5E6}" dt="2026-06-03T19:49:09.572" v="608" actId="403"/>
        <pc:sldMkLst>
          <pc:docMk/>
          <pc:sldMk cId="3285007833" sldId="261"/>
        </pc:sldMkLst>
        <pc:spChg chg="mod">
          <ac:chgData name="Matthew Blurton" userId="a4ba2eb0-a2f5-45ff-962c-89bbb9f21ca3" providerId="ADAL" clId="{6372A68A-706D-4C01-9629-D4D4B380D5E6}" dt="2026-06-03T19:49:09.572" v="608" actId="403"/>
          <ac:spMkLst>
            <pc:docMk/>
            <pc:sldMk cId="3285007833" sldId="261"/>
            <ac:spMk id="2" creationId="{282A97B3-2922-B00E-5223-36C9D9090A0A}"/>
          </ac:spMkLst>
        </pc:spChg>
      </pc:sldChg>
      <pc:sldChg chg="modSp mod">
        <pc:chgData name="Matthew Blurton" userId="a4ba2eb0-a2f5-45ff-962c-89bbb9f21ca3" providerId="ADAL" clId="{6372A68A-706D-4C01-9629-D4D4B380D5E6}" dt="2026-06-03T19:11:39.528" v="103" actId="404"/>
        <pc:sldMkLst>
          <pc:docMk/>
          <pc:sldMk cId="2755977508" sldId="262"/>
        </pc:sldMkLst>
        <pc:graphicFrameChg chg="mod modGraphic">
          <ac:chgData name="Matthew Blurton" userId="a4ba2eb0-a2f5-45ff-962c-89bbb9f21ca3" providerId="ADAL" clId="{6372A68A-706D-4C01-9629-D4D4B380D5E6}" dt="2026-06-03T19:11:39.528" v="103" actId="404"/>
          <ac:graphicFrameMkLst>
            <pc:docMk/>
            <pc:sldMk cId="2755977508" sldId="262"/>
            <ac:graphicFrameMk id="5" creationId="{BB7A6755-CF87-7230-570A-7309BBAF653F}"/>
          </ac:graphicFrameMkLst>
        </pc:graphicFrameChg>
      </pc:sldChg>
      <pc:sldChg chg="modSp mod">
        <pc:chgData name="Matthew Blurton" userId="a4ba2eb0-a2f5-45ff-962c-89bbb9f21ca3" providerId="ADAL" clId="{6372A68A-706D-4C01-9629-D4D4B380D5E6}" dt="2026-06-03T19:17:17.294" v="312" actId="14100"/>
        <pc:sldMkLst>
          <pc:docMk/>
          <pc:sldMk cId="2212214201" sldId="264"/>
        </pc:sldMkLst>
        <pc:graphicFrameChg chg="mod modGraphic">
          <ac:chgData name="Matthew Blurton" userId="a4ba2eb0-a2f5-45ff-962c-89bbb9f21ca3" providerId="ADAL" clId="{6372A68A-706D-4C01-9629-D4D4B380D5E6}" dt="2026-06-03T19:17:17.294" v="312" actId="14100"/>
          <ac:graphicFrameMkLst>
            <pc:docMk/>
            <pc:sldMk cId="2212214201" sldId="264"/>
            <ac:graphicFrameMk id="5" creationId="{F9BDBC17-CD2E-90F4-A5E7-9D45B87765A4}"/>
          </ac:graphicFrameMkLst>
        </pc:graphicFrameChg>
      </pc:sldChg>
      <pc:sldChg chg="modSp mod">
        <pc:chgData name="Matthew Blurton" userId="a4ba2eb0-a2f5-45ff-962c-89bbb9f21ca3" providerId="ADAL" clId="{6372A68A-706D-4C01-9629-D4D4B380D5E6}" dt="2026-06-03T19:46:20.350" v="534" actId="255"/>
        <pc:sldMkLst>
          <pc:docMk/>
          <pc:sldMk cId="760599453" sldId="265"/>
        </pc:sldMkLst>
        <pc:graphicFrameChg chg="mod modGraphic">
          <ac:chgData name="Matthew Blurton" userId="a4ba2eb0-a2f5-45ff-962c-89bbb9f21ca3" providerId="ADAL" clId="{6372A68A-706D-4C01-9629-D4D4B380D5E6}" dt="2026-06-03T19:46:20.350" v="534" actId="255"/>
          <ac:graphicFrameMkLst>
            <pc:docMk/>
            <pc:sldMk cId="760599453" sldId="265"/>
            <ac:graphicFrameMk id="5" creationId="{2BEE4F89-4408-F00A-3DA8-BFCBC572C119}"/>
          </ac:graphicFrameMkLst>
        </pc:graphicFrameChg>
      </pc:sldChg>
      <pc:sldChg chg="del">
        <pc:chgData name="Matthew Blurton" userId="a4ba2eb0-a2f5-45ff-962c-89bbb9f21ca3" providerId="ADAL" clId="{6372A68A-706D-4C01-9629-D4D4B380D5E6}" dt="2026-06-03T19:36:39.875" v="436" actId="47"/>
        <pc:sldMkLst>
          <pc:docMk/>
          <pc:sldMk cId="1606010280" sldId="266"/>
        </pc:sldMkLst>
      </pc:sldChg>
      <pc:sldChg chg="modSp mod">
        <pc:chgData name="Matthew Blurton" userId="a4ba2eb0-a2f5-45ff-962c-89bbb9f21ca3" providerId="ADAL" clId="{6372A68A-706D-4C01-9629-D4D4B380D5E6}" dt="2026-06-03T19:31:22.937" v="361" actId="20577"/>
        <pc:sldMkLst>
          <pc:docMk/>
          <pc:sldMk cId="3120658537" sldId="270"/>
        </pc:sldMkLst>
        <pc:graphicFrameChg chg="mod modGraphic">
          <ac:chgData name="Matthew Blurton" userId="a4ba2eb0-a2f5-45ff-962c-89bbb9f21ca3" providerId="ADAL" clId="{6372A68A-706D-4C01-9629-D4D4B380D5E6}" dt="2026-06-03T19:31:22.937" v="361" actId="20577"/>
          <ac:graphicFrameMkLst>
            <pc:docMk/>
            <pc:sldMk cId="3120658537" sldId="270"/>
            <ac:graphicFrameMk id="2" creationId="{F06D8B73-1069-A20D-8F57-8B1AA064904F}"/>
          </ac:graphicFrameMkLst>
        </pc:graphicFrameChg>
      </pc:sldChg>
      <pc:sldChg chg="del">
        <pc:chgData name="Matthew Blurton" userId="a4ba2eb0-a2f5-45ff-962c-89bbb9f21ca3" providerId="ADAL" clId="{6372A68A-706D-4C01-9629-D4D4B380D5E6}" dt="2026-06-03T19:30:16.087" v="345" actId="47"/>
        <pc:sldMkLst>
          <pc:docMk/>
          <pc:sldMk cId="2070466118" sldId="273"/>
        </pc:sldMkLst>
      </pc:sldChg>
      <pc:sldChg chg="modSp mod">
        <pc:chgData name="Matthew Blurton" userId="a4ba2eb0-a2f5-45ff-962c-89bbb9f21ca3" providerId="ADAL" clId="{6372A68A-706D-4C01-9629-D4D4B380D5E6}" dt="2026-06-03T19:36:30.229" v="435"/>
        <pc:sldMkLst>
          <pc:docMk/>
          <pc:sldMk cId="1720532140" sldId="274"/>
        </pc:sldMkLst>
        <pc:graphicFrameChg chg="mod modGraphic">
          <ac:chgData name="Matthew Blurton" userId="a4ba2eb0-a2f5-45ff-962c-89bbb9f21ca3" providerId="ADAL" clId="{6372A68A-706D-4C01-9629-D4D4B380D5E6}" dt="2026-06-03T19:36:30.229" v="435"/>
          <ac:graphicFrameMkLst>
            <pc:docMk/>
            <pc:sldMk cId="1720532140" sldId="274"/>
            <ac:graphicFrameMk id="2" creationId="{6FC2DE98-3E8B-8664-0AF1-4BC465269E4A}"/>
          </ac:graphicFrameMkLst>
        </pc:graphicFrameChg>
      </pc:sldChg>
      <pc:sldChg chg="modSp mod">
        <pc:chgData name="Matthew Blurton" userId="a4ba2eb0-a2f5-45ff-962c-89bbb9f21ca3" providerId="ADAL" clId="{6372A68A-706D-4C01-9629-D4D4B380D5E6}" dt="2026-06-03T19:46:23.289" v="537" actId="20577"/>
        <pc:sldMkLst>
          <pc:docMk/>
          <pc:sldMk cId="2536211415" sldId="275"/>
        </pc:sldMkLst>
        <pc:graphicFrameChg chg="mod modGraphic">
          <ac:chgData name="Matthew Blurton" userId="a4ba2eb0-a2f5-45ff-962c-89bbb9f21ca3" providerId="ADAL" clId="{6372A68A-706D-4C01-9629-D4D4B380D5E6}" dt="2026-06-03T19:46:23.289" v="537" actId="20577"/>
          <ac:graphicFrameMkLst>
            <pc:docMk/>
            <pc:sldMk cId="2536211415" sldId="275"/>
            <ac:graphicFrameMk id="2" creationId="{EB5C837B-7071-41C7-EAE1-2ED2A10D5D17}"/>
          </ac:graphicFrameMkLst>
        </pc:graphicFrameChg>
      </pc:sldChg>
      <pc:sldChg chg="modSp mod">
        <pc:chgData name="Matthew Blurton" userId="a4ba2eb0-a2f5-45ff-962c-89bbb9f21ca3" providerId="ADAL" clId="{6372A68A-706D-4C01-9629-D4D4B380D5E6}" dt="2026-06-03T19:33:58.518" v="400"/>
        <pc:sldMkLst>
          <pc:docMk/>
          <pc:sldMk cId="2883864405" sldId="276"/>
        </pc:sldMkLst>
        <pc:graphicFrameChg chg="mod modGraphic">
          <ac:chgData name="Matthew Blurton" userId="a4ba2eb0-a2f5-45ff-962c-89bbb9f21ca3" providerId="ADAL" clId="{6372A68A-706D-4C01-9629-D4D4B380D5E6}" dt="2026-06-03T19:33:58.518" v="400"/>
          <ac:graphicFrameMkLst>
            <pc:docMk/>
            <pc:sldMk cId="2883864405" sldId="276"/>
            <ac:graphicFrameMk id="2" creationId="{0C43063D-4996-8F50-39D2-9B3391C83F21}"/>
          </ac:graphicFrameMkLst>
        </pc:graphicFrameChg>
      </pc:sldChg>
      <pc:sldChg chg="modSp mod">
        <pc:chgData name="Matthew Blurton" userId="a4ba2eb0-a2f5-45ff-962c-89bbb9f21ca3" providerId="ADAL" clId="{6372A68A-706D-4C01-9629-D4D4B380D5E6}" dt="2026-06-03T19:45:36.455" v="526"/>
        <pc:sldMkLst>
          <pc:docMk/>
          <pc:sldMk cId="2920400790" sldId="277"/>
        </pc:sldMkLst>
        <pc:graphicFrameChg chg="mod modGraphic">
          <ac:chgData name="Matthew Blurton" userId="a4ba2eb0-a2f5-45ff-962c-89bbb9f21ca3" providerId="ADAL" clId="{6372A68A-706D-4C01-9629-D4D4B380D5E6}" dt="2026-06-03T19:45:36.455" v="526"/>
          <ac:graphicFrameMkLst>
            <pc:docMk/>
            <pc:sldMk cId="2920400790" sldId="277"/>
            <ac:graphicFrameMk id="2" creationId="{3E931EEE-F173-2C9E-A785-A1E6D92FD21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7/27/2026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7/27/2026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7/27/2026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7/27/2026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b="1" i="1" dirty="0"/>
              <a:t>Remember</a:t>
            </a:r>
            <a:r>
              <a:rPr lang="en-US" sz="850" i="1" dirty="0"/>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912250965"/>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68%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Children needed more development of strength to enable them to swim competently and proficiently to 25m distance.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88%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Vast majority of the children were given the opportunity to develop different strokes.  Children that were unable to access this, were those that not confident in the water and did not access external swimming lessons outside of school.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0%</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Unable to access the safe-self rescue within the swimming due to factors outside of our control.  Children gained knowledge of water safety from classroom lessons.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3659106684"/>
              </p:ext>
            </p:extLst>
          </p:nvPr>
        </p:nvGraphicFramePr>
        <p:xfrm>
          <a:off x="201820" y="631508"/>
          <a:ext cx="5587089" cy="3482994"/>
        </p:xfrm>
        <a:graphic>
          <a:graphicData uri="http://schemas.openxmlformats.org/drawingml/2006/table">
            <a:tbl>
              <a:tblPr firstRow="1" bandRow="1">
                <a:tableStyleId>{5C22544A-7EE6-4342-B048-85BDC9FD1C3A}</a:tableStyleId>
              </a:tblPr>
              <a:tblGrid>
                <a:gridCol w="976922">
                  <a:extLst>
                    <a:ext uri="{9D8B030D-6E8A-4147-A177-3AD203B41FA5}">
                      <a16:colId xmlns:a16="http://schemas.microsoft.com/office/drawing/2014/main" val="1397519339"/>
                    </a:ext>
                  </a:extLst>
                </a:gridCol>
                <a:gridCol w="3445217">
                  <a:extLst>
                    <a:ext uri="{9D8B030D-6E8A-4147-A177-3AD203B41FA5}">
                      <a16:colId xmlns:a16="http://schemas.microsoft.com/office/drawing/2014/main" val="279180329"/>
                    </a:ext>
                  </a:extLst>
                </a:gridCol>
                <a:gridCol w="1164950">
                  <a:extLst>
                    <a:ext uri="{9D8B030D-6E8A-4147-A177-3AD203B41FA5}">
                      <a16:colId xmlns:a16="http://schemas.microsoft.com/office/drawing/2014/main" val="1532179531"/>
                    </a:ext>
                  </a:extLst>
                </a:gridCol>
              </a:tblGrid>
              <a:tr h="389712">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593234">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a:t>
                      </a:r>
                      <a:r>
                        <a:rPr lang="en-US" sz="700" dirty="0" err="1">
                          <a:effectLst/>
                          <a:latin typeface="Calibri" panose="020F0502020204030204" pitchFamily="34" charset="0"/>
                          <a:cs typeface="Calibri" panose="020F0502020204030204" pitchFamily="34" charset="0"/>
                        </a:rPr>
                        <a:t>prioritising</a:t>
                      </a:r>
                      <a:r>
                        <a:rPr lang="en-US" sz="700" dirty="0">
                          <a:effectLst/>
                          <a:latin typeface="Calibri" panose="020F0502020204030204" pitchFamily="34" charset="0"/>
                          <a:cs typeface="Calibri" panose="020F0502020204030204" pitchFamily="34" charset="0"/>
                        </a:rPr>
                        <a:t>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First Grade Sports coaching supported the development of staff confidence and subject knowledge. </a:t>
                      </a:r>
                    </a:p>
                    <a:p>
                      <a:endParaRPr lang="en-GB" sz="700" dirty="0">
                        <a:latin typeface="Calibri" panose="020F0502020204030204" pitchFamily="34" charset="0"/>
                        <a:ea typeface="Calibri" panose="020F0502020204030204" pitchFamily="34" charset="0"/>
                        <a:cs typeface="Calibri" panose="020F0502020204030204" pitchFamily="34" charset="0"/>
                      </a:endParaRPr>
                    </a:p>
                    <a:p>
                      <a:r>
                        <a:rPr lang="en-GB" sz="700" dirty="0">
                          <a:latin typeface="Calibri" panose="020F0502020204030204" pitchFamily="34" charset="0"/>
                          <a:ea typeface="Calibri" panose="020F0502020204030204" pitchFamily="34" charset="0"/>
                          <a:cs typeface="Calibri" panose="020F0502020204030204" pitchFamily="34" charset="0"/>
                        </a:rPr>
                        <a:t>Staff received a high-quality PE CPD session focused on effective PE delivery. The PE Subject Leader provided developmental feedback to staff three times throughout the year and attended Derbyshire County Council subject leader network meetings to remain informed of current guidance and best practice. Staff confidence in delivering PE lessons improved and curriculum delivery became more consistent across the school.</a:t>
                      </a:r>
                    </a:p>
                    <a:p>
                      <a:endParaRPr lang="en-GB" sz="700" dirty="0">
                        <a:latin typeface="Calibri" panose="020F0502020204030204" pitchFamily="34" charset="0"/>
                        <a:ea typeface="Calibri" panose="020F0502020204030204" pitchFamily="34" charset="0"/>
                        <a:cs typeface="Calibri" panose="020F0502020204030204" pitchFamily="34" charset="0"/>
                      </a:endParaRPr>
                    </a:p>
                    <a:p>
                      <a:r>
                        <a:rPr lang="en-GB" sz="700" dirty="0">
                          <a:latin typeface="Calibri" panose="020F0502020204030204" pitchFamily="34" charset="0"/>
                          <a:ea typeface="Calibri" panose="020F0502020204030204" pitchFamily="34" charset="0"/>
                          <a:cs typeface="Calibri" panose="020F0502020204030204" pitchFamily="34" charset="0"/>
                        </a:rPr>
                        <a:t>Supporting Evidence:</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Staff voice surveys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Lesson observations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Subject leader monitoring records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Attendance at Derbyshire County Council PE network meetings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Some staff continue to require support in adapting PE lessons for SEND pupils and delivering a broader range of activities confidently.</a:t>
                      </a:r>
                    </a:p>
                    <a:p>
                      <a:br>
                        <a:rPr lang="en-GB" sz="700" dirty="0">
                          <a:latin typeface="Calibri" panose="020F0502020204030204" pitchFamily="34" charset="0"/>
                          <a:ea typeface="Calibri" panose="020F0502020204030204" pitchFamily="34" charset="0"/>
                          <a:cs typeface="Calibri" panose="020F0502020204030204" pitchFamily="34" charset="0"/>
                        </a:rPr>
                      </a:br>
                      <a:endParaRPr lang="en-GB" sz="7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135252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The school provided a wide range of extracurricular opportunities including four football clubs, girls' football, cricket, dance, tennis and hockey. Approximately half of all pupils attended at least one club during the year. Forest School provision operated weekly across three afternoons, providing additional physical activity opportunities for all year groups. Daily sensory circuits supported approximately eight SEND pupils with regulation and readiness for learning.</a:t>
                      </a:r>
                    </a:p>
                    <a:p>
                      <a:r>
                        <a:rPr lang="en-GB" sz="700" dirty="0">
                          <a:latin typeface="Calibri" panose="020F0502020204030204" pitchFamily="34" charset="0"/>
                          <a:ea typeface="Calibri" panose="020F0502020204030204" pitchFamily="34" charset="0"/>
                          <a:cs typeface="Calibri" panose="020F0502020204030204" pitchFamily="34" charset="0"/>
                        </a:rPr>
                        <a:t>Supporting Evidence:</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Club attendance registers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Forest School timetables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SEND intervention records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Pupil voice surveys</a:t>
                      </a:r>
                    </a:p>
                    <a:p>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A small number of pupils remained inactive and participation was not as high in some key groups </a:t>
                      </a:r>
                      <a:r>
                        <a:rPr lang="en-GB" sz="700" dirty="0" err="1">
                          <a:latin typeface="Calibri" panose="020F0502020204030204" pitchFamily="34" charset="0"/>
                          <a:ea typeface="Calibri" panose="020F0502020204030204" pitchFamily="34" charset="0"/>
                          <a:cs typeface="Calibri" panose="020F0502020204030204" pitchFamily="34" charset="0"/>
                        </a:rPr>
                        <a:t>eg</a:t>
                      </a:r>
                      <a:r>
                        <a:rPr lang="en-GB" sz="700" dirty="0">
                          <a:latin typeface="Calibri" panose="020F0502020204030204" pitchFamily="34" charset="0"/>
                          <a:ea typeface="Calibri" panose="020F0502020204030204" pitchFamily="34" charset="0"/>
                          <a:cs typeface="Calibri" panose="020F0502020204030204" pitchFamily="34" charset="0"/>
                        </a:rPr>
                        <a:t> girls</a:t>
                      </a:r>
                      <a:endParaRPr lang="en-US" sz="6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1066834561"/>
              </p:ext>
            </p:extLst>
          </p:nvPr>
        </p:nvGraphicFramePr>
        <p:xfrm>
          <a:off x="304799" y="633397"/>
          <a:ext cx="5530128" cy="3556385"/>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92448">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18369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ea typeface="Calibri" panose="020F0502020204030204" pitchFamily="34" charset="0"/>
                          <a:cs typeface="Calibri" panose="020F0502020204030204" pitchFamily="34" charset="0"/>
                        </a:rPr>
                        <a:t>3. </a:t>
                      </a:r>
                      <a:r>
                        <a:rPr lang="en-US" sz="700" b="0" dirty="0">
                          <a:effectLst/>
                          <a:latin typeface="Calibri" panose="020F0502020204030204" pitchFamily="34" charset="0"/>
                          <a:ea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Mini Leaders actively promoted physical activity during playtimes and supported younger pupils. Sporting achievements were celebrated in assemblies and through school communication channels. PE maintained a high profile across the school.</a:t>
                      </a:r>
                    </a:p>
                    <a:p>
                      <a:r>
                        <a:rPr lang="en-GB" sz="700" dirty="0">
                          <a:latin typeface="Calibri" panose="020F0502020204030204" pitchFamily="34" charset="0"/>
                          <a:ea typeface="Calibri" panose="020F0502020204030204" pitchFamily="34" charset="0"/>
                          <a:cs typeface="Calibri" panose="020F0502020204030204" pitchFamily="34" charset="0"/>
                        </a:rPr>
                        <a:t>Supporting Evidence:</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Mini Leader records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Assembly records- sports champions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ea typeface="Calibri" panose="020F0502020204030204" pitchFamily="34" charset="0"/>
                          <a:cs typeface="Calibri" panose="020F0502020204030204" pitchFamily="34" charset="0"/>
                        </a:rPr>
                        <a:t>Could further engage with more sport competitions and festivals to further promote sport.</a:t>
                      </a:r>
                    </a:p>
                    <a:p>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108386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ea typeface="Calibri" panose="020F0502020204030204" pitchFamily="34" charset="0"/>
                          <a:cs typeface="Calibri" panose="020F0502020204030204" pitchFamily="34" charset="0"/>
                        </a:rPr>
                        <a:t>4. </a:t>
                      </a:r>
                      <a:r>
                        <a:rPr lang="en-US" sz="700" dirty="0">
                          <a:effectLst/>
                          <a:latin typeface="Calibri" panose="020F0502020204030204" pitchFamily="34" charset="0"/>
                          <a:ea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Pupils accessed football, girls' football, cricket, dance, tennis and hockey clubs alongside Forest School experiences. Opportunities were provided beyond the National Curriculum and promoted participation for all groups of pupils.</a:t>
                      </a:r>
                    </a:p>
                    <a:p>
                      <a:r>
                        <a:rPr lang="en-GB" sz="700" dirty="0">
                          <a:latin typeface="Calibri" panose="020F0502020204030204" pitchFamily="34" charset="0"/>
                          <a:ea typeface="Calibri" panose="020F0502020204030204" pitchFamily="34" charset="0"/>
                          <a:cs typeface="Calibri" panose="020F0502020204030204" pitchFamily="34" charset="0"/>
                        </a:rPr>
                        <a:t>Supporting Evidence:</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Club registers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Forest School participation </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Not all pupils accessed extracurricular opportunities and further work is required to engage the least active pupils.</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98403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ea typeface="Calibri" panose="020F0502020204030204" pitchFamily="34" charset="0"/>
                          <a:cs typeface="Calibri" panose="020F0502020204030204" pitchFamily="34" charset="0"/>
                        </a:rPr>
                        <a:t>5. </a:t>
                      </a:r>
                      <a:r>
                        <a:rPr lang="en-US" sz="700" dirty="0">
                          <a:effectLst/>
                          <a:latin typeface="Calibri" panose="020F0502020204030204" pitchFamily="34" charset="0"/>
                          <a:ea typeface="Calibri" panose="020F0502020204030204" pitchFamily="34" charset="0"/>
                          <a:cs typeface="Calibri" panose="020F0502020204030204" pitchFamily="34" charset="0"/>
                        </a:rPr>
                        <a:t>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Pupils participated in four festivals and competitions during the year. These opportunities promoted teamwork, resilience and confidence.</a:t>
                      </a:r>
                    </a:p>
                    <a:p>
                      <a:r>
                        <a:rPr lang="en-GB" sz="700" dirty="0">
                          <a:latin typeface="Calibri" panose="020F0502020204030204" pitchFamily="34" charset="0"/>
                          <a:ea typeface="Calibri" panose="020F0502020204030204" pitchFamily="34" charset="0"/>
                          <a:cs typeface="Calibri" panose="020F0502020204030204" pitchFamily="34" charset="0"/>
                        </a:rPr>
                        <a:t>Supporting Evidence:</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trips records</a:t>
                      </a:r>
                      <a:br>
                        <a:rPr lang="en-GB" sz="700" dirty="0">
                          <a:latin typeface="Calibri" panose="020F0502020204030204" pitchFamily="34" charset="0"/>
                          <a:ea typeface="Calibri" panose="020F0502020204030204" pitchFamily="34" charset="0"/>
                          <a:cs typeface="Calibri" panose="020F0502020204030204" pitchFamily="34" charset="0"/>
                        </a:rPr>
                      </a:br>
                      <a:r>
                        <a:rPr lang="en-GB" sz="700" dirty="0">
                          <a:latin typeface="Calibri" panose="020F0502020204030204" pitchFamily="34" charset="0"/>
                          <a:ea typeface="Calibri" panose="020F0502020204030204" pitchFamily="34" charset="0"/>
                          <a:cs typeface="Calibri" panose="020F0502020204030204" pitchFamily="34" charset="0"/>
                        </a:rPr>
                        <a:t>• Pupil feedback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Further opportunities are required to increase participation rates, particularly for girls and less active pupils.</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1891721740"/>
              </p:ext>
            </p:extLst>
          </p:nvPr>
        </p:nvGraphicFramePr>
        <p:xfrm>
          <a:off x="315269" y="2272972"/>
          <a:ext cx="5530128" cy="18874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32%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Less confident swimmers, needing more development of assurance and resilience within the water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76%</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Less able swimmers could not access the award required to build up to 3 strokes.  Breaststroke needed more time to develop confidence and proficiency.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98%</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Children are aware of the dangers of water locally and nationally.  They know what to do if others get into trouble by using the knowledge from survival and self-rescue skills.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sp>
        <p:nvSpPr>
          <p:cNvPr id="4" name="TextBox 3">
            <a:extLst>
              <a:ext uri="{FF2B5EF4-FFF2-40B4-BE49-F238E27FC236}">
                <a16:creationId xmlns:a16="http://schemas.microsoft.com/office/drawing/2014/main" id="{60A9C37A-3E57-4DDF-9242-6A80A0981789}"/>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3386296947"/>
              </p:ext>
            </p:extLst>
          </p:nvPr>
        </p:nvGraphicFramePr>
        <p:xfrm>
          <a:off x="197588" y="684701"/>
          <a:ext cx="5724635" cy="3476310"/>
        </p:xfrm>
        <a:graphic>
          <a:graphicData uri="http://schemas.openxmlformats.org/drawingml/2006/table">
            <a:tbl>
              <a:tblPr firstRow="1" bandRow="1">
                <a:tableStyleId>{5C22544A-7EE6-4342-B048-85BDC9FD1C3A}</a:tableStyleId>
              </a:tblPr>
              <a:tblGrid>
                <a:gridCol w="1335584">
                  <a:extLst>
                    <a:ext uri="{9D8B030D-6E8A-4147-A177-3AD203B41FA5}">
                      <a16:colId xmlns:a16="http://schemas.microsoft.com/office/drawing/2014/main" val="1397519339"/>
                    </a:ext>
                  </a:extLst>
                </a:gridCol>
                <a:gridCol w="1568297">
                  <a:extLst>
                    <a:ext uri="{9D8B030D-6E8A-4147-A177-3AD203B41FA5}">
                      <a16:colId xmlns:a16="http://schemas.microsoft.com/office/drawing/2014/main" val="279180329"/>
                    </a:ext>
                  </a:extLst>
                </a:gridCol>
                <a:gridCol w="1410377">
                  <a:extLst>
                    <a:ext uri="{9D8B030D-6E8A-4147-A177-3AD203B41FA5}">
                      <a16:colId xmlns:a16="http://schemas.microsoft.com/office/drawing/2014/main" val="1419483341"/>
                    </a:ext>
                  </a:extLst>
                </a:gridCol>
                <a:gridCol w="1410377">
                  <a:extLst>
                    <a:ext uri="{9D8B030D-6E8A-4147-A177-3AD203B41FA5}">
                      <a16:colId xmlns:a16="http://schemas.microsoft.com/office/drawing/2014/main" val="1532179531"/>
                    </a:ext>
                  </a:extLst>
                </a:gridCol>
              </a:tblGrid>
              <a:tr h="256191">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Aim</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Why?</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1253">
                <a:tc>
                  <a:txBody>
                    <a:bodyPr/>
                    <a:lstStyle/>
                    <a:p>
                      <a:pPr>
                        <a:buNone/>
                      </a:pPr>
                      <a:r>
                        <a:rPr lang="en-GB" sz="700">
                          <a:latin typeface="Calibri" panose="020F0502020204030204" pitchFamily="34" charset="0"/>
                          <a:ea typeface="Calibri" panose="020F0502020204030204" pitchFamily="34" charset="0"/>
                          <a:cs typeface="Calibri" panose="020F0502020204030204" pitchFamily="34" charset="0"/>
                        </a:rPr>
                        <a:t>Improve staff confidence and subject knowledge in PE through specialist coaching and CPD.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To improve the quality and consistency of PE teaching across the school and build staff confidence..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1</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Frist Grade Sports delivery of PE, staff CPD records, PE lead monitoring, staff feedback.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621253">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Increase participation in regular physical activity through extracurricular clubs and Forest School.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To encourage positive attitudes towards physical activity and develop leadership skills.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2</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Club registers showing approximately 50% participation, Forest School attendance records, pupil voice.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621253">
                <a:tc>
                  <a:txBody>
                    <a:bodyPr/>
                    <a:lstStyle/>
                    <a:p>
                      <a:pPr>
                        <a:buNone/>
                      </a:pPr>
                      <a:r>
                        <a:rPr lang="en-GB" sz="700">
                          <a:latin typeface="Calibri" panose="020F0502020204030204" pitchFamily="34" charset="0"/>
                          <a:ea typeface="Calibri" panose="020F0502020204030204" pitchFamily="34" charset="0"/>
                          <a:cs typeface="Calibri" panose="020F0502020204030204" pitchFamily="34" charset="0"/>
                        </a:rPr>
                        <a:t>Raise the profile of PE and sport through pupil leadership opportunities.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To encourage positive attitudes towards physical activity and develop leadership skills.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3</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700" dirty="0">
                          <a:latin typeface="Calibri" panose="020F0502020204030204" pitchFamily="34" charset="0"/>
                          <a:ea typeface="Calibri" panose="020F0502020204030204" pitchFamily="34" charset="0"/>
                          <a:cs typeface="Calibri" panose="020F0502020204030204" pitchFamily="34" charset="0"/>
                        </a:rPr>
                        <a:t>Mini Leader training records, pupil feedback, assembly celebrations, Sensory Circuits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Broaden sporting experiences through a wider range of activities including dance, hockey, cricket, tennis and Forest School.</a:t>
                      </a:r>
                      <a:endParaRPr lang="en-US" sz="7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To provide opportunities beyond the National Curriculum and engage different groups of pupils.</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4</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Club participation records, Forest School records, pupil surveys.</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3050298"/>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Increase opportunities for participation in competitive sport.</a:t>
                      </a:r>
                      <a:endParaRPr lang="en-US" sz="7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To develop confidence, resilience, teamwork and sporting experiences.</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5</a:t>
                      </a: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ea typeface="Calibri" panose="020F0502020204030204" pitchFamily="34" charset="0"/>
                          <a:cs typeface="Calibri" panose="020F0502020204030204" pitchFamily="34" charset="0"/>
                        </a:rPr>
                        <a:t>Participation in four festivals and competitions, competition records and photographs.</a:t>
                      </a:r>
                      <a:endParaRPr lang="en-US" sz="7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7788787"/>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2884764"/>
          </a:xfrm>
          <a:prstGeom prst="rect">
            <a:avLst/>
          </a:prstGeom>
          <a:noFill/>
        </p:spPr>
        <p:txBody>
          <a:bodyPr wrap="square" rtlCol="0">
            <a:spAutoFit/>
          </a:bodyPr>
          <a:lstStyle/>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a:p>
            <a:pPr>
              <a:lnSpc>
                <a:spcPct val="124000"/>
              </a:lnSpc>
            </a:pPr>
            <a:endParaRPr lang="en-US" sz="700" i="1"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GB" sz="1000" dirty="0"/>
              <a:t>Improve staff confidence, knowledge and skills through the Erewash Sports Partnership, PE Lead release time and targeted CPD. Focus 1,3</a:t>
            </a:r>
          </a:p>
          <a:p>
            <a:pPr marL="171450" indent="-171450">
              <a:lnSpc>
                <a:spcPct val="124000"/>
              </a:lnSpc>
              <a:buFont typeface="Arial" panose="020B0604020202020204" pitchFamily="34" charset="0"/>
              <a:buChar char="•"/>
            </a:pPr>
            <a:r>
              <a:rPr lang="en-GB" sz="1000" dirty="0"/>
              <a:t>Increase engagement in regular physical activity through after-school clubs, a daily Walking Bus and a Sports and Wellbeing Day. Focus 2,3,4</a:t>
            </a:r>
          </a:p>
          <a:p>
            <a:pPr marL="171450" indent="-171450">
              <a:lnSpc>
                <a:spcPct val="124000"/>
              </a:lnSpc>
              <a:buFont typeface="Arial" panose="020B0604020202020204" pitchFamily="34" charset="0"/>
              <a:buChar char="•"/>
            </a:pPr>
            <a:r>
              <a:rPr lang="en-GB" sz="1000" dirty="0"/>
              <a:t>Improve inclusion and participation for SEND pupils through daily sensory circuits and targeted support. Focus 4,2</a:t>
            </a:r>
          </a:p>
          <a:p>
            <a:pPr marL="171450" indent="-171450">
              <a:lnSpc>
                <a:spcPct val="124000"/>
              </a:lnSpc>
              <a:buFont typeface="Arial" panose="020B0604020202020204" pitchFamily="34" charset="0"/>
              <a:buChar char="•"/>
            </a:pPr>
            <a:r>
              <a:rPr lang="en-GB" sz="1000" dirty="0"/>
              <a:t>Broaden physical activity experiences through fortnightly Forest School provision for every year group. Focus 2,4,3,5</a:t>
            </a:r>
          </a:p>
          <a:p>
            <a:pPr marL="171450" indent="-171450">
              <a:lnSpc>
                <a:spcPct val="124000"/>
              </a:lnSpc>
              <a:buFont typeface="Arial" panose="020B0604020202020204" pitchFamily="34" charset="0"/>
              <a:buChar char="•"/>
            </a:pPr>
            <a:r>
              <a:rPr lang="en-GB" sz="1000" dirty="0"/>
              <a:t>Increase participation in competitive sport and leadership opportunities through Mini Leaders, festivals and competitions. Focus 5</a:t>
            </a:r>
            <a:endParaRPr lang="en-US" sz="9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5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4053627728"/>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Improve staff confidence and PE curriculum delivery.</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Improve staff confidence and PE curriculum delivery.</a:t>
                      </a:r>
                      <a:br>
                        <a:rPr lang="en-GB" sz="800" dirty="0"/>
                      </a:br>
                      <a:r>
                        <a:rPr lang="en-GB" sz="800" dirty="0"/>
                        <a:t>Implementation: Erewash Sports Partnership Gold Package, PE Lead release time (1 afternoon weekly), staff CPD and monitoring.</a:t>
                      </a:r>
                      <a:br>
                        <a:rPr lang="en-GB" sz="800" dirty="0"/>
                      </a:b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Improved teaching quality and consistency across the school.</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t>Staff voice, lesson observations, monitoring records and lessons </a:t>
                      </a:r>
                      <a:endParaRPr lang="en-US" sz="4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234218">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dirty="0">
                          <a:solidFill>
                            <a:schemeClr val="tx1"/>
                          </a:solidFill>
                          <a:latin typeface="Aptos" panose="020B0004020202020204" pitchFamily="34" charset="0"/>
                          <a:cs typeface="Calibri" panose="020F0502020204030204" pitchFamily="34" charset="0"/>
                        </a:rPr>
                        <a:t>More consistent delivery of PE and skills/techniques being shown.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dirty="0">
                          <a:solidFill>
                            <a:schemeClr val="tx1"/>
                          </a:solidFill>
                          <a:latin typeface="Aptos" panose="020B0004020202020204" pitchFamily="34" charset="0"/>
                          <a:cs typeface="Calibri" panose="020F0502020204030204" pitchFamily="34" charset="0"/>
                        </a:rPr>
                        <a:t>More development of encouragement to all pupils.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dirty="0">
                          <a:solidFill>
                            <a:schemeClr val="tx1"/>
                          </a:solidFill>
                          <a:latin typeface="Aptos" panose="020B0004020202020204" pitchFamily="34" charset="0"/>
                          <a:cs typeface="Calibri" panose="020F0502020204030204" pitchFamily="34" charset="0"/>
                        </a:rPr>
                        <a:t>Trained staff to deliver the daily lessons</a:t>
                      </a:r>
                    </a:p>
                    <a:p>
                      <a:pPr algn="l">
                        <a:lnSpc>
                          <a:spcPct val="100000"/>
                        </a:lnSpc>
                      </a:pPr>
                      <a:endParaRPr lang="en-US" sz="800" b="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dirty="0">
                          <a:solidFill>
                            <a:schemeClr val="tx1"/>
                          </a:solidFill>
                          <a:latin typeface="Aptos" panose="020B0004020202020204" pitchFamily="34" charset="0"/>
                          <a:cs typeface="Calibri" panose="020F0502020204030204" pitchFamily="34" charset="0"/>
                        </a:rPr>
                        <a:t>Monitoring of planning and lessons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800" b="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b="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dirty="0">
                          <a:solidFill>
                            <a:schemeClr val="tx1"/>
                          </a:solidFill>
                          <a:latin typeface="Aptos" panose="020B0004020202020204" pitchFamily="34" charset="0"/>
                          <a:cs typeface="Calibri" panose="020F0502020204030204" pitchFamily="34" charset="0"/>
                        </a:rPr>
                        <a:t>GetSet4PE - £660.00</a:t>
                      </a:r>
                    </a:p>
                    <a:p>
                      <a:pPr algn="l">
                        <a:lnSpc>
                          <a:spcPct val="100000"/>
                        </a:lnSpc>
                      </a:pPr>
                      <a:endParaRPr lang="en-US" sz="800" b="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b="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3989858376"/>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a:t>Improve inclusion and participation for SEND pupils through daily sensory circuits and targeted support.</a:t>
                      </a:r>
                    </a:p>
                    <a:p>
                      <a:pPr algn="l">
                        <a:lnSpc>
                          <a:spcPct val="100000"/>
                        </a:lnSpc>
                      </a:pPr>
                      <a:endParaRPr lang="en-GB" sz="8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700" dirty="0"/>
                        <a:t>Weekly after-school clubs, daily Walking Bus and Sports &amp; Wellbeing Day.</a:t>
                      </a:r>
                      <a:endParaRPr lang="en-US" sz="5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Increased participation in physical activity and improved wellbeing.</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Club registers, Walking Bus feedback and observations, pupil surveys.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Most SEND pupils are now accessing PE on a weekly basis.  Children have more confidence and resilience to try new skills or techniques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Yes – trained staff plan, deliver and monitor each session, throughout the year. </a:t>
                      </a: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Lesson planning</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Adapting the sessions daily to suit the needs of the children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Regular attendance to weekly PE lessons</a:t>
                      </a: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£682.50</a:t>
                      </a:r>
                    </a:p>
                    <a:p>
                      <a:pPr algn="l">
                        <a:lnSpc>
                          <a:spcPct val="100000"/>
                        </a:lnSpc>
                      </a:pPr>
                      <a:endParaRPr lang="en-US" sz="800" b="1"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3305925102"/>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Improve participation and inclusion for SEND pupils.</a:t>
                      </a: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Daily sensory circuits for approximately eight pupils, staff training and resources.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Improved self-regulation, readiness to learn and engagement in physical activity.</a:t>
                      </a:r>
                      <a:br>
                        <a:rPr lang="en-GB" sz="800" dirty="0"/>
                      </a:b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SEND records, behaviour data, staff observations and pupil voice.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247968">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Twice daily  Sensory Circuit sessions have increased the participation of SEND pupils.  Building confidence and well-being to enable better resilience.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Trained staff deliver, plan and monitor sessions.</a:t>
                      </a: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Improved participation for PE lessons.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Inclusion to all pupils, therefore enabling them to develop the appropriate skills and techniques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80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£682.50 – Sensory </a:t>
                      </a:r>
                      <a:r>
                        <a:rPr lang="en-US" sz="800" dirty="0" err="1">
                          <a:solidFill>
                            <a:schemeClr val="tx1"/>
                          </a:solidFill>
                          <a:latin typeface="Aptos" panose="020B0004020202020204" pitchFamily="34" charset="0"/>
                          <a:cs typeface="Calibri" panose="020F0502020204030204" pitchFamily="34" charset="0"/>
                        </a:rPr>
                        <a:t>Circiuts</a:t>
                      </a:r>
                      <a:endParaRPr lang="en-US" sz="80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b="1"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4FA2-8340-0B2B-59CD-4A0DD86358AF}"/>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6ACC86A-8EFB-CC91-83DB-0351EA2D9A5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3503C286-6601-B5F6-57C4-A0836621D28E}"/>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EB5C837B-7071-41C7-EAE1-2ED2A10D5D17}"/>
              </a:ext>
            </a:extLst>
          </p:cNvPr>
          <p:cNvGraphicFramePr>
            <a:graphicFrameLocks noGrp="1"/>
          </p:cNvGraphicFramePr>
          <p:nvPr>
            <p:extLst>
              <p:ext uri="{D42A27DB-BD31-4B8C-83A1-F6EECF244321}">
                <p14:modId xmlns:p14="http://schemas.microsoft.com/office/powerpoint/2010/main" val="4173413216"/>
              </p:ext>
            </p:extLst>
          </p:nvPr>
        </p:nvGraphicFramePr>
        <p:xfrm>
          <a:off x="294842" y="694098"/>
          <a:ext cx="5530128" cy="368808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Broaden physical activity experiences.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Fortnightly Forest School provision for every year group throughout the year.</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Improved confidence, resilience, teamwork and engagement in outdoor physical activity.</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Participation records, pupil voice and teacher observations.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Great confidence in lessons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More motivation to try new skills and techniques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Building relationships with other pupils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Development of leadership skills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Access to Forest School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Local walks/areas</a:t>
                      </a: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80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Children have developed greater confidence in all areas (participation, resilience, relationships with pupils)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Children are greatly motivated and their well-being has improved.</a:t>
                      </a: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Forest School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ESSP - £5,500</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ptos" panose="020B0004020202020204" pitchFamily="34" charset="0"/>
                          <a:cs typeface="Calibri" panose="020F0502020204030204" pitchFamily="34" charset="0"/>
                        </a:rPr>
                        <a:t>Local events - £0</a:t>
                      </a:r>
                    </a:p>
                    <a:p>
                      <a:pPr algn="l">
                        <a:lnSpc>
                          <a:spcPct val="100000"/>
                        </a:lnSpc>
                      </a:pPr>
                      <a:endParaRPr lang="en-US" sz="800" b="1"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p>
                      <a:pPr algn="l">
                        <a:lnSpc>
                          <a:spcPct val="100000"/>
                        </a:lnSpc>
                      </a:pPr>
                      <a:endParaRPr lang="en-US" sz="800" dirty="0">
                        <a:solidFill>
                          <a:schemeClr val="tx1"/>
                        </a:solidFill>
                        <a:latin typeface="Aptos" panose="020B000402020202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536211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AFC-9A7C-DB8D-90BA-312A1E67F5A5}"/>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6EA4D50-E9BD-B19E-DF26-D7A38A9C06EF}"/>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7415927F-87F2-05EB-8DD1-359F1166BACC}"/>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a:t>
            </a:r>
          </a:p>
        </p:txBody>
      </p:sp>
      <p:graphicFrame>
        <p:nvGraphicFramePr>
          <p:cNvPr id="2" name="Table 1">
            <a:extLst>
              <a:ext uri="{FF2B5EF4-FFF2-40B4-BE49-F238E27FC236}">
                <a16:creationId xmlns:a16="http://schemas.microsoft.com/office/drawing/2014/main" id="{6FC2DE98-3E8B-8664-0AF1-4BC465269E4A}"/>
              </a:ext>
            </a:extLst>
          </p:cNvPr>
          <p:cNvGraphicFramePr>
            <a:graphicFrameLocks noGrp="1"/>
          </p:cNvGraphicFramePr>
          <p:nvPr>
            <p:extLst>
              <p:ext uri="{D42A27DB-BD31-4B8C-83A1-F6EECF244321}">
                <p14:modId xmlns:p14="http://schemas.microsoft.com/office/powerpoint/2010/main" val="1628935082"/>
              </p:ext>
            </p:extLst>
          </p:nvPr>
        </p:nvGraphicFramePr>
        <p:xfrm>
          <a:off x="294842" y="694098"/>
          <a:ext cx="5530128" cy="34442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Increase participation in competitive sport and pupil leadership.</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Mini Leaders programme, competitions, festivals and transport.</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dirty="0"/>
                        <a:t>Increased participation, confidence, teamwork and leadership skills.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800" dirty="0"/>
                        <a:t>Competition records, leadership logs and pupil voice.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Calibri" panose="020F0502020204030204" pitchFamily="34" charset="0"/>
                        </a:rPr>
                        <a:t>Children feel confident to try new sports.  The curriculum offers a wide range of sports for children to access, increasing the participation. </a:t>
                      </a:r>
                    </a:p>
                    <a:p>
                      <a:pPr algn="l">
                        <a:lnSpc>
                          <a:spcPct val="100000"/>
                        </a:lnSpc>
                      </a:pPr>
                      <a:r>
                        <a:rPr lang="en-US" sz="800" dirty="0">
                          <a:solidFill>
                            <a:schemeClr val="tx1"/>
                          </a:solidFill>
                          <a:latin typeface="+mn-lt"/>
                          <a:cs typeface="Calibri" panose="020F0502020204030204" pitchFamily="34" charset="0"/>
                        </a:rPr>
                        <a:t>Pupils are inspiring younger children to become more active and participate.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Calibri" panose="020F0502020204030204" pitchFamily="34" charset="0"/>
                        </a:rPr>
                        <a:t>Consistent, broad curriculum map, through progressive skills from EYFS-KS2.</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Calibri" panose="020F0502020204030204" pitchFamily="34" charset="0"/>
                        </a:rPr>
                        <a:t>Pupils are trained at the start of the year.  PE Lead will monitor their progress and develop skills.</a:t>
                      </a:r>
                    </a:p>
                    <a:p>
                      <a:pPr algn="l">
                        <a:lnSpc>
                          <a:spcPct val="100000"/>
                        </a:lnSpc>
                      </a:pPr>
                      <a:endParaRPr lang="en-US" sz="800" dirty="0">
                        <a:solidFill>
                          <a:schemeClr val="tx1"/>
                        </a:solidFill>
                        <a:latin typeface="+mn-lt"/>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Calibri" panose="020F0502020204030204" pitchFamily="34" charset="0"/>
                        </a:rPr>
                        <a:t>Accessing the mini leaders programme and delivering structure lessons due lunchtimes.</a:t>
                      </a:r>
                    </a:p>
                    <a:p>
                      <a:pPr algn="l">
                        <a:lnSpc>
                          <a:spcPct val="100000"/>
                        </a:lnSpc>
                      </a:pPr>
                      <a:endParaRPr lang="en-US" sz="800" dirty="0">
                        <a:solidFill>
                          <a:schemeClr val="tx1"/>
                        </a:solidFill>
                        <a:latin typeface="+mn-lt"/>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dirty="0">
                          <a:solidFill>
                            <a:schemeClr val="tx1"/>
                          </a:solidFill>
                          <a:latin typeface="+mn-lt"/>
                          <a:cs typeface="Calibri" panose="020F0502020204030204" pitchFamily="34" charset="0"/>
                        </a:rPr>
                        <a:t>Mini Leaders - £450</a:t>
                      </a:r>
                    </a:p>
                    <a:p>
                      <a:pPr algn="l">
                        <a:lnSpc>
                          <a:spcPct val="100000"/>
                        </a:lnSpc>
                      </a:pPr>
                      <a:endParaRPr lang="en-US" sz="800" dirty="0">
                        <a:solidFill>
                          <a:schemeClr val="tx1"/>
                        </a:solidFill>
                        <a:latin typeface="+mn-lt"/>
                        <a:cs typeface="Calibri" panose="020F0502020204030204" pitchFamily="34" charset="0"/>
                      </a:endParaRPr>
                    </a:p>
                    <a:p>
                      <a:pPr algn="l">
                        <a:lnSpc>
                          <a:spcPct val="100000"/>
                        </a:lnSpc>
                      </a:pPr>
                      <a:endParaRPr lang="en-US" sz="800" dirty="0">
                        <a:solidFill>
                          <a:schemeClr val="tx1"/>
                        </a:solidFill>
                        <a:latin typeface="+mn-lt"/>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17205321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A8DDDE238D104D80217A2F3A8EE641" ma:contentTypeVersion="21" ma:contentTypeDescription="Create a new document." ma:contentTypeScope="" ma:versionID="b6d06775bc1cb6c4fc203dd0d5e3adcd">
  <xsd:schema xmlns:xsd="http://www.w3.org/2001/XMLSchema" xmlns:xs="http://www.w3.org/2001/XMLSchema" xmlns:p="http://schemas.microsoft.com/office/2006/metadata/properties" xmlns:ns2="656ce252-2f6c-4624-bb68-600410c808d8" xmlns:ns3="7d9f3b72-228a-4f8d-b9b7-faf0b2c958f5" targetNamespace="http://schemas.microsoft.com/office/2006/metadata/properties" ma:root="true" ma:fieldsID="6a22a0c08f74c6a0b7e802d1988a31ac" ns2:_="" ns3:_="">
    <xsd:import namespace="656ce252-2f6c-4624-bb68-600410c808d8"/>
    <xsd:import namespace="7d9f3b72-228a-4f8d-b9b7-faf0b2c958f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6ce252-2f6c-4624-bb68-600410c808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fc646e7-1ca0-4c93-8f68-1daae34359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9f3b72-228a-4f8d-b9b7-faf0b2c958f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2c1f32d-3550-460b-aa93-dda545ae64ca}" ma:internalName="TaxCatchAll" ma:showField="CatchAllData" ma:web="7d9f3b72-228a-4f8d-b9b7-faf0b2c958f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d9f3b72-228a-4f8d-b9b7-faf0b2c958f5" xsi:nil="true"/>
    <lcf76f155ced4ddcb4097134ff3c332f xmlns="656ce252-2f6c-4624-bb68-600410c808d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51D6C26-F2CA-43AB-B403-7D98C28A987C}"/>
</file>

<file path=customXml/itemProps2.xml><?xml version="1.0" encoding="utf-8"?>
<ds:datastoreItem xmlns:ds="http://schemas.openxmlformats.org/officeDocument/2006/customXml" ds:itemID="{A11A44FB-6AD1-4320-9634-CF7E1053C7FD}"/>
</file>

<file path=customXml/itemProps3.xml><?xml version="1.0" encoding="utf-8"?>
<ds:datastoreItem xmlns:ds="http://schemas.openxmlformats.org/officeDocument/2006/customXml" ds:itemID="{4330468F-772F-43AF-A54F-A62B8A5E9F67}"/>
</file>

<file path=docProps/app.xml><?xml version="1.0" encoding="utf-8"?>
<Properties xmlns="http://schemas.openxmlformats.org/officeDocument/2006/extended-properties" xmlns:vt="http://schemas.openxmlformats.org/officeDocument/2006/docPropsVTypes">
  <Template>Office Theme</Template>
  <TotalTime>210</TotalTime>
  <Words>2706</Words>
  <Application>Microsoft Office PowerPoint</Application>
  <PresentationFormat>Custom</PresentationFormat>
  <Paragraphs>323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Rachel Kirkbride-Hexter</cp:lastModifiedBy>
  <cp:revision>16</cp:revision>
  <dcterms:created xsi:type="dcterms:W3CDTF">2025-10-08T18:09:30Z</dcterms:created>
  <dcterms:modified xsi:type="dcterms:W3CDTF">2026-07-27T11:01:06Z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0x010100E0A8DDDE238D104D80217A2F3A8EE641</vt:lpwstr>
  </property>
</Properties>
</file>